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Like running an experiment without collecting data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On which are students more likely to cheat?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Formative (chef tastes the soup), summative (guests taste the soup)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Look this over.  What questions do you have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Emotional IQ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8d7a0db920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8d7a0db92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Find your why to combat burnout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Your students are not you.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d7a0db92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d7a0db9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1" i="0" lang="en" sz="86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8600" u="none" cap="none" strike="noStrik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dutopia.org/article/7-smart-fast-ways-do-formative-assessmen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document/d/1nr8B4p6GCh-i2XH3sdIKdYhDAr_R9TyY2jGzccYjJBY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reate.kahoot.it/share/university-teaching-101/2146a661-5901-43e8-80ef-799e24a1cb58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chwartzem@mst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isometric.online/" TargetMode="External"/><Relationship Id="rId5" Type="http://schemas.openxmlformats.org/officeDocument/2006/relationships/hyperlink" Target="http://unsplash.com/&amp;utm_source=slidescarniva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barlo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dutopia.org/blog/webbs-depth-knowledge-increase-rigor-gerald-aungst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ctrTitle"/>
          </p:nvPr>
        </p:nvSpPr>
        <p:spPr>
          <a:xfrm>
            <a:off x="817750" y="69148"/>
            <a:ext cx="4467900" cy="4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6600"/>
              <a:t>University Teaching 101</a:t>
            </a:r>
            <a:br>
              <a:rPr lang="en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Michelle Schwartze, EdD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548" y="346700"/>
            <a:ext cx="4133450" cy="27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250" y="3211850"/>
            <a:ext cx="1867300" cy="1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 txBox="1"/>
          <p:nvPr>
            <p:ph idx="4294967295" type="ctrTitle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b="0" i="0" lang="en" sz="4800" u="none" cap="none" strike="noStrike">
                <a:solidFill>
                  <a:schemeClr val="accent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</a:t>
            </a: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t is necessary to assess the outcome to make sure learning is happening!</a:t>
            </a:r>
            <a:endParaRPr b="0" i="0" sz="4800" u="none" cap="none" strike="noStrike">
              <a:solidFill>
                <a:schemeClr val="accent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42" name="Google Shape;542;p19"/>
          <p:cNvSpPr txBox="1"/>
          <p:nvPr>
            <p:ph idx="4294967295" type="subTitle"/>
          </p:nvPr>
        </p:nvSpPr>
        <p:spPr>
          <a:xfrm>
            <a:off x="1019175" y="4049486"/>
            <a:ext cx="7438800" cy="699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How do you assess the outcome? </a:t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543" name="Google Shape;543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19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"/>
          <p:cNvSpPr txBox="1"/>
          <p:nvPr>
            <p:ph type="title"/>
          </p:nvPr>
        </p:nvSpPr>
        <p:spPr>
          <a:xfrm>
            <a:off x="457199" y="605600"/>
            <a:ext cx="8479331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550" name="Google Shape;550;p20"/>
          <p:cNvSpPr txBox="1"/>
          <p:nvPr>
            <p:ph idx="1" type="body"/>
          </p:nvPr>
        </p:nvSpPr>
        <p:spPr>
          <a:xfrm>
            <a:off x="38075" y="1175657"/>
            <a:ext cx="4249617" cy="3545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 sz="3200" u="sng">
                <a:solidFill>
                  <a:schemeClr val="hlink"/>
                </a:solidFill>
                <a:hlinkClick r:id="rId3"/>
              </a:rPr>
              <a:t>Formative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Just in time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Feedback, not grade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Efficient, specific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Provide resources</a:t>
            </a:r>
            <a:endParaRPr sz="3200"/>
          </a:p>
        </p:txBody>
      </p:sp>
      <p:sp>
        <p:nvSpPr>
          <p:cNvPr id="551" name="Google Shape;551;p20"/>
          <p:cNvSpPr txBox="1"/>
          <p:nvPr>
            <p:ph idx="2" type="body"/>
          </p:nvPr>
        </p:nvSpPr>
        <p:spPr>
          <a:xfrm>
            <a:off x="4856308" y="1091553"/>
            <a:ext cx="3830493" cy="3545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 sz="3200"/>
              <a:t>Summative</a:t>
            </a:r>
            <a:endParaRPr b="1" sz="3200"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Formal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Multiple outcomes assessed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High stakes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52" name="Google Shape;552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"/>
          <p:cNvSpPr txBox="1"/>
          <p:nvPr>
            <p:ph type="title"/>
          </p:nvPr>
        </p:nvSpPr>
        <p:spPr>
          <a:xfrm>
            <a:off x="457199" y="199785"/>
            <a:ext cx="8425543" cy="148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Assessment Process</a:t>
            </a:r>
            <a:endParaRPr/>
          </a:p>
        </p:txBody>
      </p:sp>
      <p:sp>
        <p:nvSpPr>
          <p:cNvPr id="558" name="Google Shape;558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2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1" name="Google Shape;561;p2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62" name="Google Shape;562;p2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64" name="Google Shape;564;p2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65" name="Google Shape;565;p2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67" name="Google Shape;567;p2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68" name="Google Shape;568;p2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0" name="Google Shape;570;p2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71" name="Google Shape;571;p2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3" name="Google Shape;573;p2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74" name="Google Shape;574;p2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6" name="Google Shape;576;p2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77" name="Google Shape;577;p2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b="0" i="0" sz="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79" name="Google Shape;579;p21"/>
          <p:cNvSpPr txBox="1"/>
          <p:nvPr/>
        </p:nvSpPr>
        <p:spPr>
          <a:xfrm>
            <a:off x="645459" y="1156100"/>
            <a:ext cx="2020791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Identify learning outcomes in student-friendly language</a:t>
            </a:r>
            <a:endParaRPr b="0" i="0" sz="14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0" name="Google Shape;580;p2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Task analysis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Chunking content/skills</a:t>
            </a:r>
            <a:endParaRPr/>
          </a:p>
        </p:txBody>
      </p:sp>
      <p:sp>
        <p:nvSpPr>
          <p:cNvPr id="581" name="Google Shape;581;p2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Examine data before teaching next session</a:t>
            </a:r>
            <a:endParaRPr b="0" i="0" sz="14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1897956" y="4063600"/>
            <a:ext cx="1806619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Align summative assessment that mirrors real life tasks with clear criteria</a:t>
            </a:r>
            <a:endParaRPr b="0" i="0" sz="14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Align formative assessment to each</a:t>
            </a:r>
            <a:endParaRPr b="0" i="0" sz="16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6474335" y="4063600"/>
            <a:ext cx="217469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Provide feedback and resources to students</a:t>
            </a:r>
            <a:endParaRPr b="0" i="0" sz="18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2"/>
          <p:cNvSpPr txBox="1"/>
          <p:nvPr>
            <p:ph idx="4294967295" type="title"/>
          </p:nvPr>
        </p:nvSpPr>
        <p:spPr>
          <a:xfrm>
            <a:off x="1128767" y="1618129"/>
            <a:ext cx="7748708" cy="1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400" u="sng">
                <a:solidFill>
                  <a:schemeClr val="hlink"/>
                </a:solidFill>
                <a:hlinkClick r:id="rId4"/>
              </a:rPr>
              <a:t>Effective Teaching Checklist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590" name="Google Shape;590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3"/>
          <p:cNvSpPr txBox="1"/>
          <p:nvPr>
            <p:ph type="title"/>
          </p:nvPr>
        </p:nvSpPr>
        <p:spPr>
          <a:xfrm>
            <a:off x="457199" y="605600"/>
            <a:ext cx="8191825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Teaching, often called an “art and a science”</a:t>
            </a:r>
            <a:endParaRPr/>
          </a:p>
        </p:txBody>
      </p:sp>
      <p:sp>
        <p:nvSpPr>
          <p:cNvPr id="596" name="Google Shape;596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7" name="Google Shape;597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598" name="Google Shape;598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People knowledge</a:t>
              </a:r>
              <a:endParaRPr b="1" i="0" sz="20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602" name="Google Shape;602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Content knowledge</a:t>
              </a:r>
              <a:endParaRPr b="0" i="0" sz="20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606" name="Google Shape;606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Effective teaching</a:t>
              </a:r>
              <a:endParaRPr b="1" i="0" sz="20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8" name="Google Shape;608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9" name="Google Shape;609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610" name="Google Shape;610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613" name="Google Shape;613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0" name="Google Shape;620;p2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621" name="Google Shape;621;p24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8" name="Google Shape;678;p2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679" name="Google Shape;679;p2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83" name="Google Shape;683;p2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684" name="Google Shape;684;p2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2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6" name="Google Shape;686;p2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2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2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2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2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2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2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2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2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2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2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2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2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2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2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2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2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2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2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2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2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2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2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2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2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2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2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2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2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2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2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2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2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2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2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2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2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2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0" name="Google Shape;750;p2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751" name="Google Shape;751;p2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752" name="Google Shape;752;p2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3" name="Google Shape;753;p2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4" name="Google Shape;754;p2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2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2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57" name="Google Shape;757;p2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0" name="Google Shape;760;p24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6" name="Google Shape;766;p24"/>
          <p:cNvSpPr txBox="1"/>
          <p:nvPr>
            <p:ph idx="4294967295" type="ctrTitle"/>
          </p:nvPr>
        </p:nvSpPr>
        <p:spPr>
          <a:xfrm>
            <a:off x="685800" y="230521"/>
            <a:ext cx="5226166" cy="180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aleway Thin"/>
              <a:buChar char="➢"/>
            </a:pPr>
            <a:r>
              <a:rPr b="0" i="0" lang="en" sz="54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rPr>
              <a:t>Let go of perfectionism</a:t>
            </a:r>
            <a:endParaRPr b="0" i="0" sz="5400" u="none" cap="none" strike="noStrike">
              <a:solidFill>
                <a:schemeClr val="accen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67" name="Google Shape;767;p24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"/>
              <a:buChar char="➢"/>
            </a:pPr>
            <a:r>
              <a:rPr b="1" i="0" lang="en" sz="3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Limited resources</a:t>
            </a:r>
            <a:endParaRPr b="1" i="0" sz="3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556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➢"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Continuous improvement, circumstances constantly change</a:t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3" name="Google Shape;773;p25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https://create.kahoot.it/share/university-teaching-101/2146a661-5901-43e8-80ef-799e24a1cb58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4" name="Google Shape;7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881" y="440050"/>
            <a:ext cx="4867600" cy="2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 txBox="1"/>
          <p:nvPr>
            <p:ph idx="1" type="body"/>
          </p:nvPr>
        </p:nvSpPr>
        <p:spPr>
          <a:xfrm>
            <a:off x="1039049" y="1028325"/>
            <a:ext cx="7609975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</a:pPr>
            <a:r>
              <a:rPr lang="en"/>
              <a:t>What questions do you have?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200"/>
              <a:buChar char="▸"/>
            </a:pPr>
            <a:r>
              <a:rPr lang="en" u="sng">
                <a:hlinkClick r:id="rId3"/>
              </a:rPr>
              <a:t>schwartzem@mst.edu</a:t>
            </a:r>
            <a:endParaRPr/>
          </a:p>
          <a:p>
            <a:pPr indent="-4318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</a:pPr>
            <a:r>
              <a:rPr lang="en"/>
              <a:t>Email me if you would like to observe.</a:t>
            </a:r>
            <a:endParaRPr/>
          </a:p>
        </p:txBody>
      </p:sp>
      <p:sp>
        <p:nvSpPr>
          <p:cNvPr id="780" name="Google Shape;780;p2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86" name="Google Shape;786;p27"/>
          <p:cNvSpPr txBox="1"/>
          <p:nvPr>
            <p:ph idx="1" type="body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787" name="Google Shape;787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93" name="Google Shape;793;p28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Raleway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794" name="Google Shape;794;p28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0" i="0" sz="1200" u="none" cap="none" strike="noStrik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2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b="1" lang="en"/>
              <a:t>Michelle Schwartze</a:t>
            </a:r>
            <a:endParaRPr b="1" i="0" sz="4800" u="none" cap="none" strike="noStrike">
              <a:solidFill>
                <a:schemeClr val="accen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9" name="Google Shape;59;p11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Associate Teaching Professor</a:t>
            </a:r>
            <a:endParaRPr sz="1800"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Education</a:t>
            </a:r>
            <a:endParaRPr sz="1900"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schwartzem@mst.edu</a:t>
            </a:r>
            <a:endParaRPr b="1" i="0" sz="27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/>
          </a:blip>
          <a:srcRect b="25286" l="0" r="0" t="8064"/>
          <a:stretch/>
        </p:blipFill>
        <p:spPr>
          <a:xfrm>
            <a:off x="5187600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2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2" name="Google Shape;802;p2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03" name="Google Shape;803;p2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04" name="Google Shape;804;p2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2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07" name="Google Shape;807;p2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2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10" name="Google Shape;810;p2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2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13" name="Google Shape;813;p2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Today’s essential question</a:t>
            </a:r>
            <a:endParaRPr sz="3600"/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How do you effectively teach at the  university level?</a:t>
            </a:r>
            <a:endParaRPr sz="2300"/>
          </a:p>
        </p:txBody>
      </p:sp>
      <p:pic>
        <p:nvPicPr>
          <p:cNvPr descr="Group of standing people looking at whiteboard on classroom wall, man wearing glasses holding whiteboard marker and writing" id="68" name="Google Shape;68;p12"/>
          <p:cNvPicPr preferRelativeResize="0"/>
          <p:nvPr/>
        </p:nvPicPr>
        <p:blipFill rotWithShape="1">
          <a:blip r:embed="rId3">
            <a:alphaModFix/>
          </a:blip>
          <a:srcRect b="0" l="20341" r="20341" t="0"/>
          <a:stretch/>
        </p:blipFill>
        <p:spPr>
          <a:xfrm flipH="1"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/>
              <a:t>Why are you teaching?</a:t>
            </a:r>
            <a:endParaRPr b="1"/>
          </a:p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Write it down and share with someone around you.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78" name="Google Shape;78;p13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50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3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13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4294967295" type="ctrTitle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b="0" i="0" lang="en" sz="44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Why are your students in the class?</a:t>
            </a:r>
            <a:endParaRPr b="0" i="0" sz="4400" u="none" cap="none" strike="noStrike">
              <a:solidFill>
                <a:schemeClr val="accen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8" name="Google Shape;188;p14"/>
          <p:cNvSpPr txBox="1"/>
          <p:nvPr>
            <p:ph idx="4294967295" type="subTitle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Is it required?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Is it an elective?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General education?</a:t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9" name="Google Shape;189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14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191" name="Google Shape;191;p14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14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66" name="Google Shape;266;p14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4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4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4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14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76" name="Google Shape;276;p1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p14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"/>
              <a:t>If students wanted to learn the course content, they would already know it because they can find the information online.</a:t>
            </a:r>
            <a:endParaRPr/>
          </a:p>
        </p:txBody>
      </p:sp>
      <p:sp>
        <p:nvSpPr>
          <p:cNvPr id="304" name="Google Shape;304;p1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15"/>
          <p:cNvGrpSpPr/>
          <p:nvPr/>
        </p:nvGrpSpPr>
        <p:grpSpPr>
          <a:xfrm>
            <a:off x="6230973" y="930400"/>
            <a:ext cx="2318495" cy="3612481"/>
            <a:chOff x="6661328" y="2103554"/>
            <a:chExt cx="850574" cy="1325340"/>
          </a:xfrm>
        </p:grpSpPr>
        <p:sp>
          <p:nvSpPr>
            <p:cNvPr id="306" name="Google Shape;306;p15"/>
            <p:cNvSpPr/>
            <p:nvPr/>
          </p:nvSpPr>
          <p:spPr>
            <a:xfrm>
              <a:off x="7216759" y="3070053"/>
              <a:ext cx="247057" cy="142875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342016" y="3123138"/>
              <a:ext cx="71660" cy="55453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342406" y="3141358"/>
              <a:ext cx="71304" cy="3726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268719" y="3095364"/>
              <a:ext cx="71613" cy="53417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268869" y="3112444"/>
              <a:ext cx="71304" cy="37267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286737" y="2775175"/>
              <a:ext cx="123184" cy="35382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314533" y="2554952"/>
              <a:ext cx="78868" cy="76871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7190170" y="2579409"/>
              <a:ext cx="118999" cy="16998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7180686" y="2720915"/>
              <a:ext cx="56790" cy="37169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7182331" y="2728860"/>
              <a:ext cx="37082" cy="30910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286654" y="2565698"/>
              <a:ext cx="128280" cy="258276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7391109" y="2618517"/>
              <a:ext cx="49710" cy="228160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311279" y="2475275"/>
              <a:ext cx="85098" cy="10381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7314515" y="2466234"/>
              <a:ext cx="89964" cy="88884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7384763" y="2604603"/>
              <a:ext cx="55737" cy="7587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7269438" y="2565933"/>
              <a:ext cx="45289" cy="73030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661328" y="3286571"/>
              <a:ext cx="246169" cy="142323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681151" y="2824698"/>
              <a:ext cx="58982" cy="128668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689412" y="2771791"/>
              <a:ext cx="42428" cy="81725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782889" y="3337575"/>
              <a:ext cx="91454" cy="51556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784412" y="3346110"/>
              <a:ext cx="89915" cy="43199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715968" y="3307485"/>
              <a:ext cx="91493" cy="51556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717638" y="3316019"/>
              <a:ext cx="89951" cy="43199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715994" y="2973759"/>
              <a:ext cx="133983" cy="378277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733197" y="2663396"/>
              <a:ext cx="97219" cy="155678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701449" y="2773633"/>
              <a:ext cx="149347" cy="247668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807278" y="2804619"/>
              <a:ext cx="188299" cy="147777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800502" y="2801416"/>
              <a:ext cx="57697" cy="84545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736209" y="2656556"/>
              <a:ext cx="94148" cy="104017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938621" y="2869615"/>
              <a:ext cx="28491" cy="25068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15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7" name="Google Shape;357;p15"/>
            <p:cNvSpPr/>
            <p:nvPr/>
          </p:nvSpPr>
          <p:spPr>
            <a:xfrm>
              <a:off x="6948039" y="2876090"/>
              <a:ext cx="48317" cy="40269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688913" y="2310158"/>
              <a:ext cx="266346" cy="294746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81190" y="2324699"/>
              <a:ext cx="248446" cy="281264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7244522" y="2103554"/>
              <a:ext cx="267380" cy="295937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236798" y="2118137"/>
              <a:ext cx="249375" cy="282304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7054307" y="2375460"/>
              <a:ext cx="81342" cy="108498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66445" y="2439547"/>
              <a:ext cx="31881" cy="22328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7016984" y="2605070"/>
              <a:ext cx="22181" cy="700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7016984" y="2594731"/>
              <a:ext cx="41045" cy="23253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7057740" y="2595705"/>
              <a:ext cx="65605" cy="105819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095932" y="2684289"/>
              <a:ext cx="13087" cy="23860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7045282" y="2602986"/>
              <a:ext cx="65605" cy="105693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/>
          <p:nvPr>
            <p:ph type="ctrTitle"/>
          </p:nvPr>
        </p:nvSpPr>
        <p:spPr>
          <a:xfrm>
            <a:off x="1085849" y="2031025"/>
            <a:ext cx="7397323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Your students are not you.</a:t>
            </a:r>
            <a:endParaRPr/>
          </a:p>
        </p:txBody>
      </p:sp>
      <p:sp>
        <p:nvSpPr>
          <p:cNvPr id="380" name="Google Shape;380;p16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Honor their differences and experiences.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What are some differences between your students and yourself?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1" name="Google Shape;381;p16"/>
          <p:cNvSpPr txBox="1"/>
          <p:nvPr>
            <p:ph idx="4294967295" type="sldNum"/>
          </p:nvPr>
        </p:nvSpPr>
        <p:spPr>
          <a:xfrm>
            <a:off x="8686800" y="4637088"/>
            <a:ext cx="457200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/>
          <p:nvPr>
            <p:ph type="title"/>
          </p:nvPr>
        </p:nvSpPr>
        <p:spPr>
          <a:xfrm>
            <a:off x="457200" y="605600"/>
            <a:ext cx="8268032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What are your course learning outcomes?</a:t>
            </a:r>
            <a:endParaRPr/>
          </a:p>
        </p:txBody>
      </p:sp>
      <p:sp>
        <p:nvSpPr>
          <p:cNvPr id="387" name="Google Shape;387;p17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Do students know what they are?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Are they written in a way students understand?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Do students know the real world consequences for failing to meet the standard?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Are they aligned with your assessments?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9" name="Google Shape;389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390" name="Google Shape;390;p17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" name="Google Shape;412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413" name="Google Shape;413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414" name="Google Shape;414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7" name="Google Shape;417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418" name="Google Shape;418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0" name="Google Shape;420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85" name="Google Shape;485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86" name="Google Shape;486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91" name="Google Shape;491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94" name="Google Shape;494;p17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3" name="Google Shape;523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524" name="Google Shape;524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"/>
          <p:cNvSpPr txBox="1"/>
          <p:nvPr>
            <p:ph type="title"/>
          </p:nvPr>
        </p:nvSpPr>
        <p:spPr>
          <a:xfrm>
            <a:off x="457200" y="605600"/>
            <a:ext cx="6760200" cy="95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Have measurable outcomes!</a:t>
            </a:r>
            <a:endParaRPr sz="4100"/>
          </a:p>
        </p:txBody>
      </p:sp>
      <p:sp>
        <p:nvSpPr>
          <p:cNvPr id="534" name="Google Shape;534;p18"/>
          <p:cNvSpPr txBox="1"/>
          <p:nvPr>
            <p:ph idx="1" type="body"/>
          </p:nvPr>
        </p:nvSpPr>
        <p:spPr>
          <a:xfrm>
            <a:off x="457200" y="1382025"/>
            <a:ext cx="3331200" cy="34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Use Webb’s Depth of Knowledge to increase rigor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List one outcome you could have for your course.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025" y="1117825"/>
            <a:ext cx="4734576" cy="40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